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14282" y="1785926"/>
            <a:ext cx="58579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Вічний двигун на ім'я словотвір</a:t>
            </a:r>
            <a:endParaRPr lang="uk-UA" sz="4400" b="1" dirty="0">
              <a:solidFill>
                <a:srgbClr val="FF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8604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Урок української мови в 5 класі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57158" y="4714883"/>
            <a:ext cx="3571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АВТОР: Голуб Ірина Володимирівна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м. Мелітополь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u="sng" dirty="0" smtClean="0"/>
              <a:t>Складання динамічної таблиці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uk-UA" dirty="0" smtClean="0"/>
              <a:t>    </a:t>
            </a:r>
            <a:r>
              <a:rPr lang="uk-UA" dirty="0" smtClean="0">
                <a:solidFill>
                  <a:srgbClr val="FF0000"/>
                </a:solidFill>
              </a:rPr>
              <a:t>Відгадати слова, утворені способом складання (окремі з них розібрати на дошці).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1. Видання в одному томі - </a:t>
            </a:r>
            <a:r>
              <a:rPr lang="uk-UA" i="1" dirty="0" smtClean="0"/>
              <a:t>ОДНОТОМНИК.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2. Засновник якогось вчення - </a:t>
            </a:r>
            <a:r>
              <a:rPr lang="uk-UA" i="1" dirty="0" smtClean="0"/>
              <a:t>ОСНОВОПОЛОЖНИК.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3. Частина стебла, що приєднує до рослини плід - </a:t>
            </a:r>
            <a:r>
              <a:rPr lang="uk-UA" i="1" dirty="0" smtClean="0"/>
              <a:t>ПЛОДОНІЖКА.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4. Наука про природу - </a:t>
            </a:r>
            <a:r>
              <a:rPr lang="uk-UA" i="1" dirty="0" smtClean="0"/>
              <a:t>ПРИРОДОЗНАВСТВО.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5. Період, що охоплює 1000 років - </a:t>
            </a:r>
            <a:r>
              <a:rPr lang="uk-UA" i="1" dirty="0" smtClean="0"/>
              <a:t>ТИСЯЧОЛІТТЯ.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6. Будівництво кораблів - </a:t>
            </a:r>
            <a:r>
              <a:rPr lang="uk-UA" i="1" dirty="0" smtClean="0"/>
              <a:t>КОРАБЛЕБУДУВАННЯ.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7. Штучне затримання снігу на полях для збереження вологи і захисту рослин від замерзання - </a:t>
            </a:r>
            <a:r>
              <a:rPr lang="uk-UA" i="1" dirty="0" smtClean="0"/>
              <a:t>СНІГОЗАТРИМАННЯ.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Будова і творення слів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Кожне слово в </a:t>
            </a:r>
            <a:r>
              <a:rPr lang="uk-UA" dirty="0" err="1" smtClean="0"/>
              <a:t>нашiй</a:t>
            </a:r>
            <a:r>
              <a:rPr lang="uk-UA" dirty="0" smtClean="0"/>
              <a:t> </a:t>
            </a:r>
            <a:r>
              <a:rPr lang="uk-UA" dirty="0" err="1" smtClean="0"/>
              <a:t>мовi</a:t>
            </a:r>
            <a:endParaRPr lang="uk-UA" dirty="0" smtClean="0"/>
          </a:p>
          <a:p>
            <a:r>
              <a:rPr lang="uk-UA" dirty="0" err="1" smtClean="0"/>
              <a:t>Розрiзняється</a:t>
            </a:r>
            <a:r>
              <a:rPr lang="uk-UA" dirty="0" smtClean="0"/>
              <a:t> </a:t>
            </a:r>
            <a:r>
              <a:rPr lang="uk-UA" dirty="0" smtClean="0"/>
              <a:t>в </a:t>
            </a:r>
            <a:r>
              <a:rPr lang="uk-UA" dirty="0" err="1" smtClean="0"/>
              <a:t>будовi</a:t>
            </a:r>
            <a:r>
              <a:rPr lang="uk-UA" dirty="0" smtClean="0"/>
              <a:t>.</a:t>
            </a:r>
          </a:p>
          <a:p>
            <a:r>
              <a:rPr lang="uk-UA" dirty="0" smtClean="0"/>
              <a:t>Щоб </a:t>
            </a:r>
            <a:r>
              <a:rPr lang="uk-UA" dirty="0" smtClean="0"/>
              <a:t>слова побудувати</a:t>
            </a:r>
            <a:r>
              <a:rPr lang="uk-UA" dirty="0" smtClean="0"/>
              <a:t>,</a:t>
            </a:r>
          </a:p>
          <a:p>
            <a:r>
              <a:rPr lang="uk-UA" dirty="0" smtClean="0"/>
              <a:t>Їх </a:t>
            </a:r>
            <a:r>
              <a:rPr lang="uk-UA" dirty="0" smtClean="0"/>
              <a:t>частини треба знати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 </a:t>
            </a:r>
            <a:endParaRPr lang="uk-UA" dirty="0" smtClean="0"/>
          </a:p>
          <a:p>
            <a:r>
              <a:rPr lang="uk-UA" b="1" dirty="0" err="1" smtClean="0"/>
              <a:t>Корiнь</a:t>
            </a:r>
            <a:r>
              <a:rPr lang="uk-UA" b="1" dirty="0" smtClean="0"/>
              <a:t> </a:t>
            </a:r>
            <a:r>
              <a:rPr lang="uk-UA" b="1" dirty="0" smtClean="0"/>
              <a:t>слова</a:t>
            </a:r>
            <a:r>
              <a:rPr lang="uk-UA" dirty="0" smtClean="0"/>
              <a:t> це найперший</a:t>
            </a:r>
            <a:r>
              <a:rPr lang="uk-UA" dirty="0" smtClean="0"/>
              <a:t>,</a:t>
            </a:r>
          </a:p>
          <a:p>
            <a:r>
              <a:rPr lang="uk-UA" dirty="0" err="1" smtClean="0"/>
              <a:t>Найважливiший</a:t>
            </a:r>
            <a:r>
              <a:rPr lang="uk-UA" dirty="0" smtClean="0"/>
              <a:t> </a:t>
            </a:r>
            <a:r>
              <a:rPr lang="uk-UA" dirty="0" err="1" smtClean="0"/>
              <a:t>працiвник</a:t>
            </a:r>
            <a:r>
              <a:rPr lang="uk-UA" dirty="0" smtClean="0"/>
              <a:t>.</a:t>
            </a:r>
          </a:p>
          <a:p>
            <a:r>
              <a:rPr lang="uk-UA" dirty="0" smtClean="0"/>
              <a:t>І </a:t>
            </a:r>
            <a:r>
              <a:rPr lang="uk-UA" dirty="0" smtClean="0"/>
              <a:t>без нього </a:t>
            </a:r>
            <a:r>
              <a:rPr lang="uk-UA" dirty="0" smtClean="0"/>
              <a:t>збудувати</a:t>
            </a:r>
          </a:p>
          <a:p>
            <a:r>
              <a:rPr lang="uk-UA" dirty="0" smtClean="0"/>
              <a:t>Неможливо </a:t>
            </a:r>
            <a:r>
              <a:rPr lang="uk-UA" dirty="0" smtClean="0"/>
              <a:t>наш словник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Ось</a:t>
            </a:r>
            <a:r>
              <a:rPr lang="uk-UA" b="1" dirty="0" smtClean="0"/>
              <a:t> </a:t>
            </a:r>
            <a:r>
              <a:rPr lang="uk-UA" b="1" dirty="0" err="1" smtClean="0"/>
              <a:t>закiнчення</a:t>
            </a:r>
            <a:r>
              <a:rPr lang="uk-UA" b="1" dirty="0" smtClean="0"/>
              <a:t> </a:t>
            </a:r>
            <a:r>
              <a:rPr lang="uk-UA" dirty="0" err="1" smtClean="0"/>
              <a:t>iде</a:t>
            </a:r>
            <a:endParaRPr lang="uk-UA" dirty="0" smtClean="0"/>
          </a:p>
          <a:p>
            <a:r>
              <a:rPr lang="uk-UA" dirty="0" err="1" smtClean="0"/>
              <a:t>Непостiйне</a:t>
            </a:r>
            <a:r>
              <a:rPr lang="uk-UA" dirty="0" smtClean="0"/>
              <a:t> </a:t>
            </a:r>
            <a:r>
              <a:rPr lang="uk-UA" dirty="0" smtClean="0"/>
              <a:t>і швидке</a:t>
            </a:r>
            <a:r>
              <a:rPr lang="uk-UA" dirty="0" smtClean="0"/>
              <a:t>.</a:t>
            </a:r>
          </a:p>
          <a:p>
            <a:r>
              <a:rPr lang="uk-UA" dirty="0" smtClean="0"/>
              <a:t>— </a:t>
            </a:r>
            <a:r>
              <a:rPr lang="uk-UA" dirty="0" smtClean="0"/>
              <a:t>Як ви слово не </a:t>
            </a:r>
            <a:r>
              <a:rPr lang="uk-UA" dirty="0" err="1" smtClean="0"/>
              <a:t>крутiть</a:t>
            </a:r>
            <a:r>
              <a:rPr lang="uk-UA" dirty="0" smtClean="0"/>
              <a:t>,</a:t>
            </a:r>
          </a:p>
          <a:p>
            <a:r>
              <a:rPr lang="uk-UA" dirty="0" smtClean="0"/>
              <a:t>А </a:t>
            </a:r>
            <a:r>
              <a:rPr lang="uk-UA" dirty="0" smtClean="0"/>
              <a:t>мене в ньому </a:t>
            </a:r>
            <a:r>
              <a:rPr lang="uk-UA" dirty="0" err="1" smtClean="0"/>
              <a:t>знайдiть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 </a:t>
            </a:r>
            <a:endParaRPr lang="uk-UA" dirty="0" smtClean="0"/>
          </a:p>
          <a:p>
            <a:r>
              <a:rPr lang="uk-UA" dirty="0" smtClean="0"/>
              <a:t>І </a:t>
            </a:r>
            <a:r>
              <a:rPr lang="uk-UA" dirty="0" smtClean="0"/>
              <a:t>коли здається вам</a:t>
            </a:r>
            <a:r>
              <a:rPr lang="uk-UA" dirty="0" smtClean="0"/>
              <a:t>,</a:t>
            </a:r>
          </a:p>
          <a:p>
            <a:r>
              <a:rPr lang="uk-UA" dirty="0" smtClean="0"/>
              <a:t>Що </a:t>
            </a:r>
            <a:r>
              <a:rPr lang="uk-UA" dirty="0" smtClean="0"/>
              <a:t>мене немає</a:t>
            </a:r>
            <a:r>
              <a:rPr lang="uk-UA" dirty="0" smtClean="0"/>
              <a:t>,</a:t>
            </a:r>
          </a:p>
          <a:p>
            <a:r>
              <a:rPr lang="uk-UA" dirty="0" smtClean="0"/>
              <a:t>То </a:t>
            </a:r>
            <a:r>
              <a:rPr lang="uk-UA" dirty="0" smtClean="0"/>
              <a:t>не </a:t>
            </a:r>
            <a:r>
              <a:rPr lang="uk-UA" dirty="0" err="1" smtClean="0"/>
              <a:t>вiрте</a:t>
            </a:r>
            <a:r>
              <a:rPr lang="uk-UA" dirty="0" smtClean="0"/>
              <a:t> ви очам</a:t>
            </a:r>
            <a:r>
              <a:rPr lang="uk-UA" dirty="0" smtClean="0"/>
              <a:t>,</a:t>
            </a:r>
          </a:p>
          <a:p>
            <a:r>
              <a:rPr lang="uk-UA" dirty="0" smtClean="0"/>
              <a:t>Бо </a:t>
            </a:r>
            <a:r>
              <a:rPr lang="uk-UA" dirty="0" err="1" smtClean="0"/>
              <a:t>закiнчення</a:t>
            </a:r>
            <a:r>
              <a:rPr lang="uk-UA" dirty="0" smtClean="0"/>
              <a:t> є там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err="1" smtClean="0"/>
              <a:t>Префiкс</a:t>
            </a:r>
            <a:r>
              <a:rPr lang="uk-UA" dirty="0" smtClean="0"/>
              <a:t> гордо виступає</a:t>
            </a:r>
            <a:r>
              <a:rPr lang="uk-UA" dirty="0" smtClean="0"/>
              <a:t>,</a:t>
            </a:r>
          </a:p>
          <a:p>
            <a:r>
              <a:rPr lang="uk-UA" dirty="0" smtClean="0"/>
              <a:t>Головним </a:t>
            </a:r>
            <a:r>
              <a:rPr lang="uk-UA" dirty="0" smtClean="0"/>
              <a:t>себе вважає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Перед </a:t>
            </a:r>
            <a:r>
              <a:rPr lang="uk-UA" dirty="0" smtClean="0"/>
              <a:t>коренем стоїть</a:t>
            </a:r>
            <a:r>
              <a:rPr lang="uk-UA" dirty="0" smtClean="0"/>
              <a:t>,</a:t>
            </a:r>
          </a:p>
          <a:p>
            <a:r>
              <a:rPr lang="uk-UA" dirty="0" smtClean="0"/>
              <a:t>Перший </a:t>
            </a:r>
            <a:r>
              <a:rPr lang="uk-UA" dirty="0" smtClean="0"/>
              <a:t>з нами говорить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 </a:t>
            </a:r>
            <a:endParaRPr lang="uk-UA" dirty="0" smtClean="0"/>
          </a:p>
          <a:p>
            <a:r>
              <a:rPr lang="uk-UA" b="1" dirty="0" smtClean="0"/>
              <a:t>Суфiкс</a:t>
            </a:r>
            <a:r>
              <a:rPr lang="uk-UA" dirty="0" smtClean="0"/>
              <a:t> </a:t>
            </a:r>
            <a:r>
              <a:rPr lang="uk-UA" dirty="0" err="1" smtClean="0"/>
              <a:t>пiсля</a:t>
            </a:r>
            <a:r>
              <a:rPr lang="uk-UA" dirty="0" smtClean="0"/>
              <a:t> кореня стоїть</a:t>
            </a:r>
            <a:r>
              <a:rPr lang="uk-UA" dirty="0" smtClean="0"/>
              <a:t>.</a:t>
            </a:r>
          </a:p>
          <a:p>
            <a:r>
              <a:rPr lang="uk-UA" dirty="0" smtClean="0"/>
              <a:t>Слово </a:t>
            </a:r>
            <a:r>
              <a:rPr lang="uk-UA" dirty="0" err="1" smtClean="0"/>
              <a:t>суфiкс</a:t>
            </a:r>
            <a:r>
              <a:rPr lang="uk-UA" dirty="0" smtClean="0"/>
              <a:t> </a:t>
            </a:r>
            <a:r>
              <a:rPr lang="uk-UA" dirty="0" err="1" smtClean="0"/>
              <a:t>змiнює</a:t>
            </a:r>
            <a:r>
              <a:rPr lang="uk-UA" dirty="0" smtClean="0"/>
              <a:t> умить</a:t>
            </a:r>
            <a:r>
              <a:rPr lang="uk-UA" dirty="0" smtClean="0"/>
              <a:t>:</a:t>
            </a:r>
          </a:p>
          <a:p>
            <a:r>
              <a:rPr lang="uk-UA" dirty="0" smtClean="0"/>
              <a:t>Хата </a:t>
            </a:r>
            <a:r>
              <a:rPr lang="uk-UA" dirty="0" smtClean="0"/>
              <a:t>— охайненька, височенька</a:t>
            </a:r>
            <a:r>
              <a:rPr lang="uk-UA" dirty="0" smtClean="0"/>
              <a:t>,</a:t>
            </a:r>
          </a:p>
          <a:p>
            <a:r>
              <a:rPr lang="uk-UA" dirty="0" smtClean="0"/>
              <a:t>Хатка </a:t>
            </a:r>
            <a:r>
              <a:rPr lang="uk-UA" dirty="0" smtClean="0"/>
              <a:t>— кособока та старенька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Ще раз хочу нагадати — </a:t>
            </a:r>
            <a:endParaRPr lang="ru-RU" dirty="0" smtClean="0"/>
          </a:p>
          <a:p>
            <a:r>
              <a:rPr lang="uk-UA" dirty="0" smtClean="0"/>
              <a:t>Частини слова треба знати,</a:t>
            </a:r>
            <a:endParaRPr lang="ru-RU" dirty="0" smtClean="0"/>
          </a:p>
          <a:p>
            <a:r>
              <a:rPr lang="uk-UA" dirty="0" smtClean="0"/>
              <a:t>Бо без них нове нам слово</a:t>
            </a:r>
            <a:endParaRPr lang="ru-RU" dirty="0" smtClean="0"/>
          </a:p>
          <a:p>
            <a:r>
              <a:rPr lang="uk-UA" dirty="0" smtClean="0"/>
              <a:t>Не отримати </a:t>
            </a:r>
            <a:r>
              <a:rPr lang="uk-UA" dirty="0" smtClean="0"/>
              <a:t>ніколи.</a:t>
            </a:r>
          </a:p>
          <a:p>
            <a:pPr algn="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1191269251_c41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2428868"/>
            <a:ext cx="2657475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Мета: </a:t>
            </a:r>
            <a:r>
              <a:rPr lang="uk-UA" dirty="0" smtClean="0"/>
              <a:t>узагальнити отримані знання з теми «Словотвір. Орфографія»; підготуватися до контрольної роботи; виховувати доброзичливе ставлення до оточуючих.</a:t>
            </a:r>
            <a:endParaRPr lang="ru-RU" dirty="0" smtClean="0"/>
          </a:p>
          <a:p>
            <a:r>
              <a:rPr lang="uk-UA" b="1" dirty="0" smtClean="0"/>
              <a:t>Тип уроку:</a:t>
            </a:r>
            <a:r>
              <a:rPr lang="uk-UA" dirty="0" smtClean="0"/>
              <a:t> у</a:t>
            </a:r>
            <a:r>
              <a:rPr lang="ru-RU" dirty="0" smtClean="0"/>
              <a:t>рок-практикум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/>
          </a:p>
        </p:txBody>
      </p:sp>
      <p:pic>
        <p:nvPicPr>
          <p:cNvPr id="4" name="Рисунок 3" descr="1191269251_c41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3786190"/>
            <a:ext cx="1871657" cy="26833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Чи існує вічний двигун? Вчені скажуть - ні.</a:t>
            </a:r>
            <a:br>
              <a:rPr lang="uk-UA" dirty="0" smtClean="0"/>
            </a:br>
            <a:r>
              <a:rPr lang="uk-UA" dirty="0" smtClean="0"/>
              <a:t>А мовознавство скаже - так! Таким вічним двигуном у мові є словотвір. Механізм словотвору діє без перепочинку, виготовляючи потрібні для людей слова. Кожне слово має свій рік, день, хвилину народження. Воно витворилося в сиву давнину чи недавно. Або з'явиться в майбутньому.</a:t>
            </a:r>
            <a:br>
              <a:rPr lang="uk-UA" dirty="0" smtClean="0"/>
            </a:br>
            <a:r>
              <a:rPr lang="uk-UA" dirty="0" smtClean="0"/>
              <a:t>У стосунках між людьми вічним двигуном є ДОБРО. Добрий вчинок викликає добрий вчинок. І так безкінечно.</a:t>
            </a:r>
          </a:p>
          <a:p>
            <a:pPr algn="just"/>
            <a:r>
              <a:rPr lang="uk-UA" dirty="0" smtClean="0"/>
              <a:t>Отже, сьогодні ми збагатимо свої серця добротою, м'якосердістю, будемо вчитися помічати і цінувати добро.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/>
          <a:lstStyle/>
          <a:p>
            <a:pPr algn="ctr"/>
            <a:r>
              <a:rPr lang="ru-RU" u="sng" dirty="0" smtClean="0"/>
              <a:t>“ЛАСКАВІ” СУФІКСИ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/>
              <a:t>Звучить голос мами (бабусі): синочку, донечко, сонечко моє, Петрусику, Галинко, Оксаночко, Івасику, Вітюсику, Олюсю, серденько, рибонько, ласочко, дитяточко, синенятко, доненько…</a:t>
            </a:r>
          </a:p>
          <a:p>
            <a:pPr algn="just"/>
            <a:r>
              <a:rPr lang="uk-UA" dirty="0" smtClean="0"/>
              <a:t>Як приємно кожному із нас чути такі ніжні, щирі, теплі, дорогі слова, </a:t>
            </a:r>
            <a:r>
              <a:rPr lang="uk-UA" dirty="0" smtClean="0"/>
              <a:t>слова</a:t>
            </a:r>
            <a:r>
              <a:rPr lang="uk-UA" dirty="0" smtClean="0"/>
              <a:t> людяності й любові, слова, викупані у пелюстках людської душі. А називаються вони - </a:t>
            </a:r>
            <a:r>
              <a:rPr lang="uk-UA" u="sng" dirty="0" smtClean="0">
                <a:solidFill>
                  <a:srgbClr val="FF0000"/>
                </a:solidFill>
              </a:rPr>
              <a:t>пестливі.</a:t>
            </a:r>
            <a:r>
              <a:rPr lang="uk-UA" dirty="0" smtClean="0"/>
              <a:t> Творять їх такі ж ласкаві, щедрі, добросердні, милі суфікси: -ИЧК-  - сестричка, водичка; -ЕЧК- - донечка, сонечко; -ИК- - носик, зайчик; -ЕНЬК- - місяченько; -УС- (ЮС)- - Валюся; -УН- - бабуня; -К- - рибка; -ОЧОК- - ставочок.</a:t>
            </a:r>
            <a:br>
              <a:rPr lang="uk-UA" dirty="0" smtClean="0"/>
            </a:br>
            <a:r>
              <a:rPr lang="uk-UA" dirty="0" smtClean="0"/>
              <a:t>Немає більшого щастя, коли мама чує у відповідь: матінко, матіночко, матусю, мамусечко, мамонько, мамуню </a:t>
            </a:r>
          </a:p>
          <a:p>
            <a:pPr algn="just"/>
            <a:r>
              <a:rPr lang="uk-UA" dirty="0" smtClean="0"/>
              <a:t>Яким кращим, щасливішим було життя усіх нас, якби в кожній родині частими гостями були ці маленькі трудівники - </a:t>
            </a:r>
            <a:r>
              <a:rPr lang="uk-UA" dirty="0" smtClean="0">
                <a:solidFill>
                  <a:srgbClr val="FF0000"/>
                </a:solidFill>
              </a:rPr>
              <a:t>ПЕСТЛИВІ СУФІКСИ.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Суперечка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uk-UA" dirty="0" smtClean="0"/>
              <a:t>Якось </a:t>
            </a:r>
            <a:r>
              <a:rPr lang="uk-UA" dirty="0" err="1" smtClean="0"/>
              <a:t>всi</a:t>
            </a:r>
            <a:r>
              <a:rPr lang="uk-UA" dirty="0" smtClean="0"/>
              <a:t> частини </a:t>
            </a:r>
            <a:r>
              <a:rPr lang="uk-UA" dirty="0" smtClean="0"/>
              <a:t>слова</a:t>
            </a:r>
          </a:p>
          <a:p>
            <a:r>
              <a:rPr lang="uk-UA" dirty="0" smtClean="0"/>
              <a:t>Дуже </a:t>
            </a:r>
            <a:r>
              <a:rPr lang="uk-UA" dirty="0" smtClean="0"/>
              <a:t>посварились</a:t>
            </a:r>
            <a:r>
              <a:rPr lang="uk-UA" dirty="0" smtClean="0"/>
              <a:t>.</a:t>
            </a:r>
          </a:p>
          <a:p>
            <a:r>
              <a:rPr lang="uk-UA" dirty="0" err="1" smtClean="0"/>
              <a:t>Всi</a:t>
            </a:r>
            <a:r>
              <a:rPr lang="uk-UA" dirty="0" smtClean="0"/>
              <a:t> </a:t>
            </a:r>
            <a:r>
              <a:rPr lang="uk-UA" dirty="0" smtClean="0"/>
              <a:t>були </a:t>
            </a:r>
            <a:r>
              <a:rPr lang="uk-UA" dirty="0" err="1" smtClean="0"/>
              <a:t>такi</a:t>
            </a:r>
            <a:r>
              <a:rPr lang="uk-UA" dirty="0" smtClean="0"/>
              <a:t> </a:t>
            </a:r>
            <a:r>
              <a:rPr lang="uk-UA" dirty="0" err="1" smtClean="0"/>
              <a:t>сердитi</a:t>
            </a:r>
            <a:endParaRPr lang="uk-UA" dirty="0" smtClean="0"/>
          </a:p>
          <a:p>
            <a:r>
              <a:rPr lang="uk-UA" dirty="0" smtClean="0"/>
              <a:t>Трохи </a:t>
            </a:r>
            <a:r>
              <a:rPr lang="uk-UA" dirty="0" smtClean="0"/>
              <a:t>не побились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 </a:t>
            </a:r>
            <a:endParaRPr lang="uk-UA" dirty="0" smtClean="0"/>
          </a:p>
          <a:p>
            <a:r>
              <a:rPr lang="uk-UA" dirty="0" smtClean="0"/>
              <a:t>— </a:t>
            </a:r>
            <a:r>
              <a:rPr lang="uk-UA" dirty="0" smtClean="0"/>
              <a:t>Як без </a:t>
            </a:r>
            <a:r>
              <a:rPr lang="uk-UA" dirty="0" err="1" smtClean="0"/>
              <a:t>префiксiв</a:t>
            </a:r>
            <a:r>
              <a:rPr lang="uk-UA" dirty="0" smtClean="0"/>
              <a:t>, </a:t>
            </a:r>
            <a:r>
              <a:rPr lang="uk-UA" dirty="0" err="1" smtClean="0"/>
              <a:t>скажiть</a:t>
            </a:r>
            <a:r>
              <a:rPr lang="uk-UA" dirty="0" smtClean="0"/>
              <a:t>,</a:t>
            </a:r>
          </a:p>
          <a:p>
            <a:r>
              <a:rPr lang="uk-UA" dirty="0" smtClean="0"/>
              <a:t>Нам </a:t>
            </a:r>
            <a:r>
              <a:rPr lang="uk-UA" dirty="0" err="1" smtClean="0"/>
              <a:t>змiнити</a:t>
            </a:r>
            <a:r>
              <a:rPr lang="uk-UA" dirty="0" smtClean="0"/>
              <a:t> слово </a:t>
            </a:r>
            <a:r>
              <a:rPr lang="uk-UA" b="1" dirty="0" err="1" smtClean="0"/>
              <a:t>хiд</a:t>
            </a:r>
            <a:r>
              <a:rPr lang="uk-UA" dirty="0" smtClean="0"/>
              <a:t>?</a:t>
            </a:r>
          </a:p>
          <a:p>
            <a:r>
              <a:rPr lang="uk-UA" dirty="0" err="1" smtClean="0"/>
              <a:t>Префiкс</a:t>
            </a:r>
            <a:r>
              <a:rPr lang="uk-UA" dirty="0" smtClean="0"/>
              <a:t> </a:t>
            </a:r>
            <a:r>
              <a:rPr lang="uk-UA" b="1" dirty="0" err="1" smtClean="0"/>
              <a:t>пере</a:t>
            </a:r>
            <a:r>
              <a:rPr lang="uk-UA" dirty="0" err="1" smtClean="0"/>
              <a:t>-</a:t>
            </a:r>
            <a:r>
              <a:rPr lang="uk-UA" dirty="0" smtClean="0"/>
              <a:t> в одну </a:t>
            </a:r>
            <a:r>
              <a:rPr lang="uk-UA" dirty="0" smtClean="0"/>
              <a:t>мить</a:t>
            </a:r>
          </a:p>
          <a:p>
            <a:r>
              <a:rPr lang="uk-UA" dirty="0" smtClean="0"/>
              <a:t>Збудував </a:t>
            </a:r>
            <a:r>
              <a:rPr lang="uk-UA" dirty="0" err="1" smtClean="0"/>
              <a:t>всiм</a:t>
            </a:r>
            <a:r>
              <a:rPr lang="uk-UA" dirty="0" smtClean="0"/>
              <a:t> </a:t>
            </a:r>
            <a:r>
              <a:rPr lang="uk-UA" b="1" dirty="0" err="1" smtClean="0"/>
              <a:t>перехiд</a:t>
            </a:r>
            <a:r>
              <a:rPr lang="uk-UA" dirty="0" smtClean="0"/>
              <a:t>.                        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1191269251_c41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2357430"/>
            <a:ext cx="2657475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Суфiкс </a:t>
            </a:r>
            <a:r>
              <a:rPr lang="uk-UA" dirty="0" err="1" smtClean="0"/>
              <a:t>-</a:t>
            </a:r>
            <a:r>
              <a:rPr lang="uk-UA" b="1" dirty="0" err="1" smtClean="0"/>
              <a:t>ик</a:t>
            </a:r>
            <a:r>
              <a:rPr lang="uk-UA" dirty="0" smtClean="0"/>
              <a:t> не вiдставав,</a:t>
            </a:r>
            <a:endParaRPr lang="ru-RU" dirty="0" smtClean="0"/>
          </a:p>
          <a:p>
            <a:r>
              <a:rPr lang="uk-UA" b="1" dirty="0" smtClean="0"/>
              <a:t>Переходик </a:t>
            </a:r>
            <a:r>
              <a:rPr lang="uk-UA" dirty="0" smtClean="0"/>
              <a:t>збудував.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Тут </a:t>
            </a:r>
            <a:r>
              <a:rPr lang="uk-UA" dirty="0" smtClean="0"/>
              <a:t>закінчення </a:t>
            </a:r>
            <a:r>
              <a:rPr lang="uk-UA" dirty="0" smtClean="0"/>
              <a:t>сказало:</a:t>
            </a:r>
            <a:endParaRPr lang="ru-RU" dirty="0" smtClean="0"/>
          </a:p>
          <a:p>
            <a:r>
              <a:rPr lang="uk-UA" dirty="0" smtClean="0"/>
              <a:t>— </a:t>
            </a:r>
            <a:r>
              <a:rPr lang="uk-UA" dirty="0" err="1" smtClean="0"/>
              <a:t>Нi</a:t>
            </a:r>
            <a:r>
              <a:rPr lang="uk-UA" dirty="0" smtClean="0"/>
              <a:t>, цього таки замало:</a:t>
            </a:r>
            <a:endParaRPr lang="ru-RU" dirty="0" smtClean="0"/>
          </a:p>
          <a:p>
            <a:r>
              <a:rPr lang="uk-UA" dirty="0" smtClean="0"/>
              <a:t>Я поставлю букву </a:t>
            </a:r>
            <a:r>
              <a:rPr lang="uk-UA" b="1" dirty="0" smtClean="0"/>
              <a:t>и</a:t>
            </a:r>
            <a:r>
              <a:rPr lang="uk-UA" dirty="0" smtClean="0"/>
              <a:t> —</a:t>
            </a:r>
            <a:endParaRPr lang="ru-RU" dirty="0" smtClean="0"/>
          </a:p>
          <a:p>
            <a:r>
              <a:rPr lang="uk-UA" dirty="0" smtClean="0"/>
              <a:t>Будуть </a:t>
            </a:r>
            <a:r>
              <a:rPr lang="uk-UA" b="1" dirty="0" smtClean="0"/>
              <a:t>переходики</a:t>
            </a:r>
            <a:r>
              <a:rPr lang="uk-UA" dirty="0" smtClean="0"/>
              <a:t>!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lnSpcReduction="10000"/>
          </a:bodyPr>
          <a:lstStyle/>
          <a:p>
            <a:r>
              <a:rPr lang="uk-UA" dirty="0" err="1" smtClean="0"/>
              <a:t>Корiнь</a:t>
            </a:r>
            <a:r>
              <a:rPr lang="uk-UA" dirty="0" smtClean="0"/>
              <a:t> слухав </a:t>
            </a:r>
            <a:r>
              <a:rPr lang="uk-UA" dirty="0" err="1" smtClean="0"/>
              <a:t>всiх</a:t>
            </a:r>
            <a:r>
              <a:rPr lang="uk-UA" dirty="0" smtClean="0"/>
              <a:t> уважно</a:t>
            </a:r>
            <a:r>
              <a:rPr lang="uk-UA" dirty="0" smtClean="0"/>
              <a:t>,</a:t>
            </a:r>
          </a:p>
          <a:p>
            <a:r>
              <a:rPr lang="uk-UA" dirty="0" err="1" smtClean="0"/>
              <a:t>Потiм</a:t>
            </a:r>
            <a:r>
              <a:rPr lang="uk-UA" dirty="0" smtClean="0"/>
              <a:t> </a:t>
            </a:r>
            <a:r>
              <a:rPr lang="uk-UA" dirty="0" smtClean="0"/>
              <a:t>вимовив поважно</a:t>
            </a:r>
            <a:r>
              <a:rPr lang="uk-UA" dirty="0" smtClean="0"/>
              <a:t>:</a:t>
            </a:r>
          </a:p>
          <a:p>
            <a:r>
              <a:rPr lang="uk-UA" dirty="0" smtClean="0"/>
              <a:t>— </a:t>
            </a:r>
            <a:r>
              <a:rPr lang="uk-UA" dirty="0" smtClean="0"/>
              <a:t>Частини слова ви </a:t>
            </a:r>
            <a:r>
              <a:rPr lang="uk-UA" dirty="0" err="1" smtClean="0"/>
              <a:t>значнi</a:t>
            </a:r>
            <a:r>
              <a:rPr lang="uk-UA" dirty="0" smtClean="0"/>
              <a:t>,</a:t>
            </a:r>
          </a:p>
          <a:p>
            <a:r>
              <a:rPr lang="uk-UA" dirty="0" smtClean="0"/>
              <a:t>Та </a:t>
            </a:r>
            <a:r>
              <a:rPr lang="uk-UA" dirty="0" smtClean="0"/>
              <a:t>дайте слово i </a:t>
            </a:r>
            <a:r>
              <a:rPr lang="uk-UA" dirty="0" err="1" smtClean="0"/>
              <a:t>менi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Без </a:t>
            </a:r>
            <a:r>
              <a:rPr lang="uk-UA" dirty="0" smtClean="0"/>
              <a:t>мене, бач, як не верти</a:t>
            </a:r>
            <a:r>
              <a:rPr lang="uk-UA" dirty="0" smtClean="0"/>
              <a:t>,</a:t>
            </a:r>
          </a:p>
          <a:p>
            <a:r>
              <a:rPr lang="uk-UA" dirty="0" smtClean="0"/>
              <a:t>Не </a:t>
            </a:r>
            <a:r>
              <a:rPr lang="uk-UA" dirty="0" smtClean="0"/>
              <a:t>можна будувати</a:t>
            </a:r>
            <a:r>
              <a:rPr lang="uk-UA" dirty="0" smtClean="0"/>
              <a:t>,</a:t>
            </a:r>
          </a:p>
          <a:p>
            <a:r>
              <a:rPr lang="uk-UA" dirty="0" smtClean="0"/>
              <a:t>Бо </a:t>
            </a:r>
            <a:r>
              <a:rPr lang="uk-UA" dirty="0" smtClean="0"/>
              <a:t>як фундаменту нема</a:t>
            </a:r>
            <a:r>
              <a:rPr lang="uk-UA" dirty="0" smtClean="0"/>
              <a:t>,</a:t>
            </a:r>
          </a:p>
          <a:p>
            <a:r>
              <a:rPr lang="uk-UA" dirty="0" smtClean="0"/>
              <a:t>То </a:t>
            </a:r>
            <a:r>
              <a:rPr lang="uk-UA" dirty="0" smtClean="0"/>
              <a:t>не поставиш хати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Так</a:t>
            </a:r>
            <a:r>
              <a:rPr lang="uk-UA" dirty="0" smtClean="0"/>
              <a:t>, ви </a:t>
            </a:r>
            <a:r>
              <a:rPr lang="uk-UA" dirty="0" err="1" smtClean="0"/>
              <a:t>змiнили</a:t>
            </a:r>
            <a:r>
              <a:rPr lang="uk-UA" dirty="0" smtClean="0"/>
              <a:t> слово </a:t>
            </a:r>
            <a:r>
              <a:rPr lang="uk-UA" b="1" dirty="0" err="1" smtClean="0"/>
              <a:t>хiд</a:t>
            </a:r>
            <a:r>
              <a:rPr lang="uk-UA" dirty="0" smtClean="0"/>
              <a:t>,</a:t>
            </a:r>
          </a:p>
          <a:p>
            <a:r>
              <a:rPr lang="uk-UA" dirty="0" smtClean="0"/>
              <a:t>Проте </a:t>
            </a:r>
            <a:r>
              <a:rPr lang="uk-UA" dirty="0" smtClean="0"/>
              <a:t>не пригадали</a:t>
            </a:r>
            <a:r>
              <a:rPr lang="uk-UA" dirty="0" smtClean="0"/>
              <a:t>,</a:t>
            </a:r>
          </a:p>
          <a:p>
            <a:r>
              <a:rPr lang="uk-UA" dirty="0" smtClean="0"/>
              <a:t>Що </a:t>
            </a:r>
            <a:r>
              <a:rPr lang="uk-UA" b="1" dirty="0" err="1" smtClean="0"/>
              <a:t>хiд</a:t>
            </a:r>
            <a:r>
              <a:rPr lang="uk-UA" dirty="0" smtClean="0"/>
              <a:t> - то </a:t>
            </a:r>
            <a:r>
              <a:rPr lang="uk-UA" dirty="0" err="1" smtClean="0"/>
              <a:t>корiнь</a:t>
            </a:r>
            <a:r>
              <a:rPr lang="uk-UA" dirty="0" smtClean="0"/>
              <a:t> </a:t>
            </a:r>
            <a:r>
              <a:rPr lang="uk-UA" dirty="0" err="1" smtClean="0"/>
              <a:t>всiх</a:t>
            </a:r>
            <a:r>
              <a:rPr lang="uk-UA" dirty="0" smtClean="0"/>
              <a:t> тих слів</a:t>
            </a:r>
            <a:r>
              <a:rPr lang="uk-UA" dirty="0" smtClean="0"/>
              <a:t>,</a:t>
            </a:r>
          </a:p>
          <a:p>
            <a:r>
              <a:rPr lang="uk-UA" dirty="0" smtClean="0"/>
              <a:t>Що </a:t>
            </a:r>
            <a:r>
              <a:rPr lang="uk-UA" dirty="0" smtClean="0"/>
              <a:t>ви побудували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u="sng" dirty="0" smtClean="0"/>
              <a:t>Записати й розібрати слова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сестричка, водичка, донечка, сонечко, матінко, матіночко, матусю, мамусечко, мамонько, мамуню, місяченько, Валюся, бабуня, рибка, ставочок, носик, зайчик.</a:t>
            </a:r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pPr algn="ctr"/>
            <a:r>
              <a:rPr lang="uk-UA" dirty="0" smtClean="0">
                <a:solidFill>
                  <a:srgbClr val="FF0000"/>
                </a:solidFill>
              </a:rPr>
              <a:t>- Які суфікси потрудились цього разу?</a:t>
            </a:r>
          </a:p>
          <a:p>
            <a:pPr algn="r">
              <a:buNone/>
            </a:pP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1191269251_c41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34" y="4714884"/>
            <a:ext cx="1328737" cy="19049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285884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u="sng" dirty="0" smtClean="0"/>
              <a:t>Спільнокореневі слова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Зробіть словотвірний </a:t>
            </a:r>
            <a:r>
              <a:rPr lang="uk-UA" dirty="0" smtClean="0"/>
              <a:t>розбір </a:t>
            </a:r>
            <a:r>
              <a:rPr lang="uk-UA" dirty="0" smtClean="0"/>
              <a:t>слів </a:t>
            </a:r>
            <a:r>
              <a:rPr lang="uk-UA" b="1" dirty="0" smtClean="0"/>
              <a:t>доброзичливість</a:t>
            </a:r>
            <a:r>
              <a:rPr lang="uk-UA" dirty="0" smtClean="0"/>
              <a:t> і </a:t>
            </a:r>
            <a:r>
              <a:rPr lang="uk-UA" b="1" dirty="0" smtClean="0"/>
              <a:t>добродійство.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- Чи можна сказати, що </a:t>
            </a:r>
            <a:r>
              <a:rPr lang="uk-UA" dirty="0" smtClean="0"/>
              <a:t>ці </a:t>
            </a:r>
            <a:r>
              <a:rPr lang="uk-UA" dirty="0" smtClean="0"/>
              <a:t>слова - різні форми одного слова?</a:t>
            </a:r>
            <a:br>
              <a:rPr lang="uk-UA" dirty="0" smtClean="0"/>
            </a:br>
            <a:r>
              <a:rPr lang="uk-UA" dirty="0" smtClean="0"/>
              <a:t>- А яким терміном можна об'єднати ці слова? </a:t>
            </a:r>
            <a:br>
              <a:rPr lang="uk-UA" dirty="0" smtClean="0"/>
            </a:br>
            <a:r>
              <a:rPr lang="uk-UA" dirty="0" smtClean="0"/>
              <a:t>- Який же спільний корінь цих слів?</a:t>
            </a:r>
            <a:br>
              <a:rPr lang="uk-UA" dirty="0" smtClean="0"/>
            </a:br>
            <a:r>
              <a:rPr lang="uk-UA" dirty="0" smtClean="0"/>
              <a:t>- А як пояснимо лексичне значення даних слів? </a:t>
            </a:r>
            <a:r>
              <a:rPr lang="uk-UA" dirty="0" smtClean="0"/>
              <a:t>Які речення можна скласти з ними?</a:t>
            </a:r>
          </a:p>
          <a:p>
            <a:pPr algn="r">
              <a:buNone/>
            </a:pPr>
            <a:endParaRPr lang="ru-RU" dirty="0"/>
          </a:p>
        </p:txBody>
      </p:sp>
      <p:pic>
        <p:nvPicPr>
          <p:cNvPr id="4" name="Рисунок 3" descr="1191269251_c41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958" y="4786322"/>
            <a:ext cx="1328738" cy="190500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440</Words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“ЛАСКАВІ” СУФІКСИ</vt:lpstr>
      <vt:lpstr>Суперечка </vt:lpstr>
      <vt:lpstr>Слайд 6</vt:lpstr>
      <vt:lpstr>Слайд 7</vt:lpstr>
      <vt:lpstr>Записати й розібрати слова</vt:lpstr>
      <vt:lpstr>Спільнокореневі слова </vt:lpstr>
      <vt:lpstr>Складання динамічної таблиці</vt:lpstr>
      <vt:lpstr>Будова і творення слів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XTreme</cp:lastModifiedBy>
  <cp:revision>3</cp:revision>
  <dcterms:modified xsi:type="dcterms:W3CDTF">2010-05-25T05:21:48Z</dcterms:modified>
</cp:coreProperties>
</file>